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58" r:id="rId10"/>
    <p:sldId id="267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F3ABC7-31D8-4BF7-A37F-BB305DEFE07A}">
          <p14:sldIdLst>
            <p14:sldId id="256"/>
            <p14:sldId id="257"/>
            <p14:sldId id="259"/>
            <p14:sldId id="260"/>
            <p14:sldId id="261"/>
            <p14:sldId id="262"/>
            <p14:sldId id="264"/>
            <p14:sldId id="265"/>
            <p14:sldId id="258"/>
          </p14:sldIdLst>
        </p14:section>
        <p14:section name="Untitled Section" id="{664ECF3B-38E7-400F-B087-2F2D38639C1B}">
          <p14:sldIdLst>
            <p14:sldId id="267"/>
            <p14:sldId id="266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5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4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4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6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8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0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5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5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8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4FD3E-FF00-42CC-AF15-969A5E377084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56C4-47E8-4767-A098-4DCCD3AC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6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Alex Huang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Alex Huang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4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W’s of Unreliability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unreliable?  Everything</a:t>
            </a:r>
          </a:p>
          <a:p>
            <a:r>
              <a:rPr lang="en-US" dirty="0" smtClean="0"/>
              <a:t>Who is unreliable? Developers</a:t>
            </a:r>
            <a:r>
              <a:rPr lang="en-US" dirty="0"/>
              <a:t> </a:t>
            </a:r>
            <a:r>
              <a:rPr lang="en-US" dirty="0" smtClean="0"/>
              <a:t>&amp; administrators</a:t>
            </a:r>
          </a:p>
          <a:p>
            <a:r>
              <a:rPr lang="en-US" dirty="0" smtClean="0"/>
              <a:t>When does unreliability happen?  3:04 a.m. no matter which time zone… Any time.</a:t>
            </a:r>
          </a:p>
          <a:p>
            <a:r>
              <a:rPr lang="en-US" dirty="0" smtClean="0"/>
              <a:t>Where does unreliability happen? In carefully planned, everything has been considered data centers.</a:t>
            </a:r>
          </a:p>
          <a:p>
            <a:r>
              <a:rPr lang="en-US" dirty="0" smtClean="0"/>
              <a:t>How does unreliability happen?  Rather nonchalantly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640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Unreliability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assume!</a:t>
            </a:r>
          </a:p>
          <a:p>
            <a:r>
              <a:rPr lang="en-US" dirty="0" smtClean="0"/>
              <a:t>Don’t bang your head against the wall!</a:t>
            </a:r>
          </a:p>
          <a:p>
            <a:r>
              <a:rPr lang="en-US" dirty="0" smtClean="0"/>
              <a:t>Know when you don’t know any better.</a:t>
            </a:r>
          </a:p>
          <a:p>
            <a:r>
              <a:rPr lang="en-US" dirty="0" smtClean="0"/>
              <a:t>Ask for help!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Designs against Unreliability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Management Servers keeps an heartbeat with the DB.  One ping a minute.</a:t>
            </a:r>
          </a:p>
          <a:p>
            <a:r>
              <a:rPr lang="en-US" dirty="0" smtClean="0"/>
              <a:t>Management Servers self-fences if it cannot write the heartbeat</a:t>
            </a:r>
          </a:p>
          <a:p>
            <a:r>
              <a:rPr lang="en-US" dirty="0" smtClean="0"/>
              <a:t>Other management servers wait to make sure the down management server is no longer writing to the heartbeat and then signal interested software to recover</a:t>
            </a:r>
          </a:p>
          <a:p>
            <a:r>
              <a:rPr lang="en-US" dirty="0" smtClean="0"/>
              <a:t>Check points at every call to a resource and code to deal with recovering from those check points</a:t>
            </a:r>
          </a:p>
          <a:p>
            <a:r>
              <a:rPr lang="en-US" dirty="0" smtClean="0"/>
              <a:t>Database records are not actually deleted to help with manual recovery when needed</a:t>
            </a:r>
          </a:p>
          <a:p>
            <a:r>
              <a:rPr lang="en-US" dirty="0" smtClean="0"/>
              <a:t>Write code that is idempotent</a:t>
            </a:r>
          </a:p>
          <a:p>
            <a:r>
              <a:rPr lang="en-US" dirty="0" smtClean="0"/>
              <a:t>Respect modularity when writing your code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10k resources managed per management server node</a:t>
            </a:r>
          </a:p>
          <a:p>
            <a:r>
              <a:rPr lang="en-US" dirty="0" smtClean="0"/>
              <a:t>Scales out horizontally (must disable stats collector)</a:t>
            </a:r>
          </a:p>
          <a:p>
            <a:r>
              <a:rPr lang="en-US" dirty="0" smtClean="0"/>
              <a:t>Real production deployment of tens of thousands of resources</a:t>
            </a:r>
          </a:p>
          <a:p>
            <a:r>
              <a:rPr lang="en-US" dirty="0" smtClean="0"/>
              <a:t>Internal testing with software simulators up to 30k physical resources with 30k VMs managed by 4 management server nodes</a:t>
            </a:r>
          </a:p>
          <a:p>
            <a:r>
              <a:rPr lang="en-US" dirty="0" smtClean="0"/>
              <a:t>We believe we can at least double that scale per management server node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Incoming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Each management server has two worker thread pools for incoming requests: effectively two servers in one.</a:t>
            </a:r>
          </a:p>
          <a:p>
            <a:pPr lvl="1"/>
            <a:r>
              <a:rPr lang="en-US" dirty="0" smtClean="0"/>
              <a:t>Executor threads provided by tomcat</a:t>
            </a:r>
          </a:p>
          <a:p>
            <a:pPr lvl="1"/>
            <a:r>
              <a:rPr lang="en-US" dirty="0" smtClean="0"/>
              <a:t>Job threads waiting on job queue</a:t>
            </a:r>
          </a:p>
          <a:p>
            <a:r>
              <a:rPr lang="en-US" dirty="0" smtClean="0"/>
              <a:t>All incoming requests that requires mostly DB operations are short in duration and are executed by executor threads because incoming requests are already load balanced by the load balancer</a:t>
            </a:r>
          </a:p>
          <a:p>
            <a:r>
              <a:rPr lang="en-US" dirty="0" smtClean="0"/>
              <a:t>All incoming requests needing resources, which often have long running durations, are checked against ACL by the executor threads and then queued and picked up by job threads.</a:t>
            </a:r>
          </a:p>
          <a:p>
            <a:r>
              <a:rPr lang="en-US" dirty="0" smtClean="0"/>
              <a:t># of job threads are scaled to the # of DB connections available to the management server</a:t>
            </a:r>
          </a:p>
          <a:p>
            <a:r>
              <a:rPr lang="en-US" dirty="0" smtClean="0"/>
              <a:t>Requests may take a long time depending on the constraint of the resources but they don’t fail.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Much Harder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CloudStack performs a number of tasks on behalf of the users and those tasks increases with the number of virtual and physical resources available</a:t>
            </a:r>
          </a:p>
          <a:p>
            <a:pPr lvl="1"/>
            <a:r>
              <a:rPr lang="en-US" dirty="0" smtClean="0"/>
              <a:t>VM Sync</a:t>
            </a:r>
          </a:p>
          <a:p>
            <a:pPr lvl="1"/>
            <a:r>
              <a:rPr lang="en-US" dirty="0" smtClean="0"/>
              <a:t>SG Sync</a:t>
            </a:r>
          </a:p>
          <a:p>
            <a:pPr lvl="1"/>
            <a:r>
              <a:rPr lang="en-US" dirty="0" smtClean="0"/>
              <a:t>Hardware capacity monitoring</a:t>
            </a:r>
          </a:p>
          <a:p>
            <a:pPr lvl="1"/>
            <a:r>
              <a:rPr lang="en-US" dirty="0" smtClean="0"/>
              <a:t>Virtual resource usage statistics collection</a:t>
            </a:r>
          </a:p>
          <a:p>
            <a:pPr lvl="1"/>
            <a:r>
              <a:rPr lang="en-US" dirty="0" smtClean="0"/>
              <a:t>More to come</a:t>
            </a:r>
          </a:p>
          <a:p>
            <a:r>
              <a:rPr lang="en-US" dirty="0" smtClean="0"/>
              <a:t>When done in number of hundreds, no big deal.</a:t>
            </a:r>
          </a:p>
          <a:p>
            <a:r>
              <a:rPr lang="en-US" dirty="0" smtClean="0"/>
              <a:t>As numbers increase, this problem magnifies.</a:t>
            </a:r>
          </a:p>
          <a:p>
            <a:r>
              <a:rPr lang="en-US" dirty="0" smtClean="0"/>
              <a:t>How to scale this horizontally across management servers?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Stats Collector – collects capacity statistics</a:t>
            </a:r>
          </a:p>
          <a:p>
            <a:pPr lvl="1"/>
            <a:r>
              <a:rPr lang="en-US" dirty="0" smtClean="0"/>
              <a:t>Fires every five minutes to collect stats about host CPU and memory capacity</a:t>
            </a:r>
          </a:p>
          <a:p>
            <a:pPr lvl="1"/>
            <a:r>
              <a:rPr lang="en-US" dirty="0" smtClean="0"/>
              <a:t>Smart server and dumb client model: Resource only collects info and management server processes</a:t>
            </a:r>
          </a:p>
          <a:p>
            <a:pPr lvl="1"/>
            <a:r>
              <a:rPr lang="en-US" dirty="0" smtClean="0"/>
              <a:t>Runs the same way on every management server</a:t>
            </a:r>
          </a:p>
          <a:p>
            <a:r>
              <a:rPr lang="en-US" dirty="0" smtClean="0"/>
              <a:t>VM Sync</a:t>
            </a:r>
          </a:p>
          <a:p>
            <a:pPr lvl="1"/>
            <a:r>
              <a:rPr lang="en-US" dirty="0" smtClean="0"/>
              <a:t>Fires every minute</a:t>
            </a:r>
          </a:p>
          <a:p>
            <a:pPr lvl="1"/>
            <a:r>
              <a:rPr lang="en-US" dirty="0" smtClean="0"/>
              <a:t>Peer to peer model: Resource does a full sync on connection and delta syncs thereafter.  Management server trusts on resource for correct information.</a:t>
            </a:r>
          </a:p>
          <a:p>
            <a:pPr lvl="1"/>
            <a:r>
              <a:rPr lang="en-US" dirty="0" smtClean="0"/>
              <a:t>Only runs against resources connected to the management server node</a:t>
            </a:r>
          </a:p>
        </p:txBody>
      </p:sp>
    </p:spTree>
    <p:extLst>
      <p:ext uri="{BB962C8B-B14F-4D97-AF65-F5344CB8AC3E}">
        <p14:creationId xmlns:p14="http://schemas.microsoft.com/office/powerpoint/2010/main" val="993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Assume 10k hosts and 500k VMs (50 VMs per host)</a:t>
            </a:r>
          </a:p>
          <a:p>
            <a:r>
              <a:rPr lang="en-US" dirty="0" smtClean="0"/>
              <a:t>Stats Collector</a:t>
            </a:r>
          </a:p>
          <a:p>
            <a:pPr lvl="1"/>
            <a:r>
              <a:rPr lang="en-US" dirty="0" smtClean="0"/>
              <a:t>Fires off 10k requests every 5 minutes or 33 requests a second.</a:t>
            </a:r>
          </a:p>
          <a:p>
            <a:pPr lvl="1"/>
            <a:r>
              <a:rPr lang="en-US" dirty="0" smtClean="0"/>
              <a:t>Bad but not too bad: Occupies 33 threads every second.</a:t>
            </a:r>
          </a:p>
          <a:p>
            <a:pPr lvl="1"/>
            <a:r>
              <a:rPr lang="en-US" dirty="0" smtClean="0"/>
              <a:t>But just wait:</a:t>
            </a:r>
          </a:p>
          <a:p>
            <a:pPr lvl="2"/>
            <a:r>
              <a:rPr lang="en-US" dirty="0" smtClean="0"/>
              <a:t>2 management servers: 66 requests</a:t>
            </a:r>
          </a:p>
          <a:p>
            <a:pPr lvl="2"/>
            <a:r>
              <a:rPr lang="en-US" dirty="0" smtClean="0"/>
              <a:t>3 management servers: 99 requests</a:t>
            </a:r>
          </a:p>
          <a:p>
            <a:pPr lvl="1"/>
            <a:r>
              <a:rPr lang="en-US" dirty="0" smtClean="0"/>
              <a:t>It gets worse as # of management servers increase because it did not auto-balance across management servers</a:t>
            </a:r>
          </a:p>
          <a:p>
            <a:pPr lvl="1"/>
            <a:r>
              <a:rPr lang="en-US" dirty="0" smtClean="0"/>
              <a:t>Oh but it gets worse still:  Because the 10k hosts is now spread across 3 management servers.  While it’s 99 requests generated, the number of threads involved is three-fold because requests need to be routed to the right management server.</a:t>
            </a:r>
          </a:p>
          <a:p>
            <a:pPr lvl="1"/>
            <a:r>
              <a:rPr lang="en-US" dirty="0" smtClean="0"/>
              <a:t>It keeps the management server at 20% busy even at no load from incoming requests</a:t>
            </a:r>
          </a:p>
          <a:p>
            <a:r>
              <a:rPr lang="en-US" dirty="0" smtClean="0"/>
              <a:t>VM Sync</a:t>
            </a:r>
          </a:p>
          <a:p>
            <a:pPr lvl="1"/>
            <a:r>
              <a:rPr lang="en-US" dirty="0" smtClean="0"/>
              <a:t>Fires off 1 request at resource connection to sync about 50 VMs</a:t>
            </a:r>
          </a:p>
          <a:p>
            <a:pPr lvl="1"/>
            <a:r>
              <a:rPr lang="en-US" dirty="0" smtClean="0"/>
              <a:t>Then, push from resource as resource knows what it has pushed before and only pushes changes that are out-of-band.</a:t>
            </a:r>
          </a:p>
          <a:p>
            <a:pPr lvl="1"/>
            <a:r>
              <a:rPr lang="en-US" dirty="0" smtClean="0"/>
              <a:t>So essentially no threads occupied for a much larger data set.</a:t>
            </a:r>
          </a:p>
        </p:txBody>
      </p:sp>
    </p:spTree>
    <p:extLst>
      <p:ext uri="{BB962C8B-B14F-4D97-AF65-F5344CB8AC3E}">
        <p14:creationId xmlns:p14="http://schemas.microsoft.com/office/powerpoint/2010/main" val="17079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Down 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Resources must reconcile between VM states caused by management server commands and VM states it collects from the physical hardware so it requires more CPU</a:t>
            </a:r>
          </a:p>
          <a:p>
            <a:r>
              <a:rPr lang="en-US" dirty="0" smtClean="0"/>
              <a:t>Resources must use more memory to keep track of what amounts to a journal of changes since the last sync point.</a:t>
            </a:r>
          </a:p>
          <a:p>
            <a:r>
              <a:rPr lang="en-US" dirty="0" smtClean="0"/>
              <a:t>But data centers are full of these two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As management server is added into the cluster, resources are rebalanced seamlessly.</a:t>
            </a:r>
          </a:p>
          <a:p>
            <a:pPr lvl="1"/>
            <a:r>
              <a:rPr lang="en-US" dirty="0" smtClean="0"/>
              <a:t>MS2 signals to MS1 to hand over a resource</a:t>
            </a:r>
          </a:p>
          <a:p>
            <a:pPr lvl="1"/>
            <a:r>
              <a:rPr lang="en-US" dirty="0" smtClean="0"/>
              <a:t>MS1 wait for the commands on the resources to finish</a:t>
            </a:r>
          </a:p>
          <a:p>
            <a:pPr lvl="1"/>
            <a:r>
              <a:rPr lang="en-US" dirty="0" smtClean="0"/>
              <a:t>MS1 holds further commands in a queue</a:t>
            </a:r>
          </a:p>
          <a:p>
            <a:pPr lvl="1"/>
            <a:r>
              <a:rPr lang="en-US" dirty="0" smtClean="0"/>
              <a:t>MS1 signals to MS2 to take over</a:t>
            </a:r>
          </a:p>
          <a:p>
            <a:pPr lvl="1"/>
            <a:r>
              <a:rPr lang="en-US" dirty="0" smtClean="0"/>
              <a:t>MS2 connects</a:t>
            </a:r>
          </a:p>
          <a:p>
            <a:pPr lvl="1"/>
            <a:r>
              <a:rPr lang="en-US" dirty="0" smtClean="0"/>
              <a:t>MS2 signals to MS1 to complete transfer</a:t>
            </a:r>
          </a:p>
          <a:p>
            <a:pPr lvl="1"/>
            <a:r>
              <a:rPr lang="en-US" dirty="0" smtClean="0"/>
              <a:t>MS1 discards its resource and flows the commands being held to MS2</a:t>
            </a:r>
          </a:p>
          <a:p>
            <a:r>
              <a:rPr lang="en-US" dirty="0" smtClean="0"/>
              <a:t>Listeners are provided to business logic to listen on connection status and adjusts work based on who’s connected.</a:t>
            </a:r>
          </a:p>
          <a:p>
            <a:r>
              <a:rPr lang="en-US" dirty="0" smtClean="0"/>
              <a:t>By only working on resources that are connected to the management server the process is on, work is auto-balanced between management servers.</a:t>
            </a:r>
          </a:p>
          <a:p>
            <a:r>
              <a:rPr lang="en-US" dirty="0" smtClean="0"/>
              <a:t>Also reduces the message routing between the management servers.</a:t>
            </a:r>
          </a:p>
        </p:txBody>
      </p:sp>
    </p:spTree>
    <p:extLst>
      <p:ext uri="{BB962C8B-B14F-4D97-AF65-F5344CB8AC3E}">
        <p14:creationId xmlns:p14="http://schemas.microsoft.com/office/powerpoint/2010/main" val="9431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for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Take advantage of the most abundant resources in a data center (CPU, RAM)</a:t>
            </a:r>
          </a:p>
          <a:p>
            <a:r>
              <a:rPr lang="en-US" dirty="0" smtClean="0"/>
              <a:t>Auto-scale to the least abundant resource (DB)</a:t>
            </a:r>
          </a:p>
          <a:p>
            <a:r>
              <a:rPr lang="en-US" dirty="0" smtClean="0"/>
              <a:t>Do not hold DB connections/Transactions across resource calls.</a:t>
            </a:r>
          </a:p>
          <a:p>
            <a:pPr lvl="1"/>
            <a:r>
              <a:rPr lang="en-US" dirty="0" smtClean="0"/>
              <a:t>Use lock table implementation (Merovingian2 or </a:t>
            </a:r>
            <a:r>
              <a:rPr lang="en-US" dirty="0" err="1" smtClean="0"/>
              <a:t>GenericDao.acquireLockInTable</a:t>
            </a:r>
            <a:r>
              <a:rPr lang="en-US" dirty="0" smtClean="0"/>
              <a:t>() call) over database row locks in this situation.</a:t>
            </a:r>
          </a:p>
          <a:p>
            <a:pPr lvl="1"/>
            <a:r>
              <a:rPr lang="en-US" dirty="0" smtClean="0"/>
              <a:t>Database row locks are still fine quick short lock outs.</a:t>
            </a:r>
            <a:endParaRPr lang="en-US" dirty="0" smtClean="0"/>
          </a:p>
          <a:p>
            <a:r>
              <a:rPr lang="en-US" dirty="0" smtClean="0"/>
              <a:t>Balance the resource intensive tasks as # of management server nodes increases and decreases</a:t>
            </a:r>
          </a:p>
          <a:p>
            <a:pPr lvl="1"/>
            <a:r>
              <a:rPr lang="en-US" dirty="0" smtClean="0"/>
              <a:t>Use job queues to balance long running processes across management servers</a:t>
            </a:r>
          </a:p>
          <a:p>
            <a:pPr lvl="1"/>
            <a:r>
              <a:rPr lang="en-US" dirty="0" smtClean="0"/>
              <a:t>Make use of resource rebalancing in CloudStack to auto-balance your world load.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999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Scalability</vt:lpstr>
      <vt:lpstr>Current Status</vt:lpstr>
      <vt:lpstr>Balancing Incoming Requests</vt:lpstr>
      <vt:lpstr>The Much Harder Problem</vt:lpstr>
      <vt:lpstr>Comparison of two Approaches</vt:lpstr>
      <vt:lpstr>Numbers</vt:lpstr>
      <vt:lpstr>What’s the Down Side?</vt:lpstr>
      <vt:lpstr>Resource Load Balancing</vt:lpstr>
      <vt:lpstr>Designing for Scalability</vt:lpstr>
      <vt:lpstr>Reliability</vt:lpstr>
      <vt:lpstr>The Five W’s of Unreliability</vt:lpstr>
      <vt:lpstr>Dealing with Unreliability</vt:lpstr>
      <vt:lpstr>Designs against Unreliability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Scalability</dc:title>
  <dc:creator>ahuang</dc:creator>
  <cp:lastModifiedBy>ahuang</cp:lastModifiedBy>
  <cp:revision>16</cp:revision>
  <dcterms:created xsi:type="dcterms:W3CDTF">2012-05-03T10:42:36Z</dcterms:created>
  <dcterms:modified xsi:type="dcterms:W3CDTF">2012-05-03T13:39:23Z</dcterms:modified>
</cp:coreProperties>
</file>